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handoutMasterIdLst>
    <p:handoutMasterId r:id="rId36"/>
  </p:handoutMasterIdLst>
  <p:sldIdLst>
    <p:sldId id="381" r:id="rId4"/>
    <p:sldId id="561" r:id="rId5"/>
    <p:sldId id="1014" r:id="rId6"/>
    <p:sldId id="1192" r:id="rId8"/>
    <p:sldId id="1179" r:id="rId9"/>
    <p:sldId id="1204" r:id="rId10"/>
    <p:sldId id="1208" r:id="rId11"/>
    <p:sldId id="1081" r:id="rId12"/>
    <p:sldId id="1087" r:id="rId13"/>
    <p:sldId id="1088" r:id="rId14"/>
    <p:sldId id="1083" r:id="rId15"/>
    <p:sldId id="1084" r:id="rId16"/>
    <p:sldId id="1156" r:id="rId17"/>
    <p:sldId id="1163" r:id="rId18"/>
    <p:sldId id="1174" r:id="rId19"/>
    <p:sldId id="1164" r:id="rId20"/>
    <p:sldId id="1086" r:id="rId21"/>
    <p:sldId id="1162" r:id="rId22"/>
    <p:sldId id="1175" r:id="rId23"/>
    <p:sldId id="1180" r:id="rId24"/>
    <p:sldId id="1089" r:id="rId25"/>
    <p:sldId id="1082" r:id="rId26"/>
    <p:sldId id="750" r:id="rId27"/>
    <p:sldId id="751" r:id="rId28"/>
    <p:sldId id="752" r:id="rId29"/>
    <p:sldId id="753" r:id="rId30"/>
    <p:sldId id="754" r:id="rId31"/>
    <p:sldId id="759" r:id="rId32"/>
    <p:sldId id="756" r:id="rId33"/>
    <p:sldId id="757" r:id="rId34"/>
    <p:sldId id="758" r:id="rId35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53"/>
        <p:guide pos="3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105.xml"/><Relationship Id="rId40" Type="http://schemas.openxmlformats.org/officeDocument/2006/relationships/commentAuthors" Target="commentAuthors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知道了View的层级关系有助于对View的理解，从上图可以发现我们常用的这些控件都是继承于View，如果我们更好的掌握了View的知识体系，那么我们在界面编程时则会更加的得心应手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3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3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54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tags" Target="../tags/tag3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tags" Target="../tags/tag5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5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tags" Target="../tags/tag5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tags" Target="../tags/tag6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tags" Target="../tags/tag6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tags" Target="../tags/tag83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84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01545" y="181737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自定义View—Android程序员的分水岭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的层级结构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80" y="1111250"/>
            <a:ext cx="5534025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itle 6"/>
          <p:cNvSpPr txBox="1"/>
          <p:nvPr>
            <p:custDataLst>
              <p:tags r:id="rId2"/>
            </p:custDataLst>
          </p:nvPr>
        </p:nvSpPr>
        <p:spPr>
          <a:xfrm>
            <a:off x="220980" y="1250315"/>
            <a:ext cx="4144010" cy="177546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View是Android所有控件的基类，</a:t>
            </a:r>
            <a:endParaRPr lang="zh-CN" altLang="en-US" sz="2000" spc="18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同时ViewGroup也是继承自View</a:t>
            </a:r>
            <a:endParaRPr lang="zh-CN" altLang="en-US" sz="2000" spc="18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2" name="图片 41" descr="LY0GT13S}L]$R@LX$066)`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35" y="2540"/>
            <a:ext cx="5857875" cy="6887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view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111250"/>
            <a:ext cx="3929380" cy="5261610"/>
          </a:xfrm>
          <a:prstGeom prst="rect">
            <a:avLst/>
          </a:prstGeom>
        </p:spPr>
      </p:pic>
      <p:pic>
        <p:nvPicPr>
          <p:cNvPr id="33" name="图片 32" descr="view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60" y="-12700"/>
            <a:ext cx="5391785" cy="6307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 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手写流式布局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2563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Activity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的视图结构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的层级结构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 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中的坐标系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732495" y="3556386"/>
            <a:ext cx="1605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流式布局大实战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基础知识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88435" y="2734945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101854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MeasureSpec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是什么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系统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的绘制流程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系统是如何测量的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176620" y="3556386"/>
            <a:ext cx="199263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系统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view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的绘制原理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MeasureSpec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414655" y="1167130"/>
            <a:ext cx="11322685" cy="32410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测量规格,封装了父容器对 view 的布局上的限制，内部提供了宽高的信息（ SpecMode 、 SpecSize ），SpecSize是指在某种SpecMode下的参考尺寸，其中SpecMode 有如下三种：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UNSPECIFIED: 父控件不对你有任何限制，你想要多大给你多大，想上天就上天。这种情况一般用于系统内部，表示一种测量状态。（这个模式主要用于系统内部多次Measure的情形，并不是真的说你想要多大最后就真有多大）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EXACTLY: 父控件已经知道你所需的精确大小，你的最终大小应该就是这么大。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AT_MOST: 你的大小不能大于父控件给你指定的size，但具体是多少，得看你自己的实现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measurespec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4650105"/>
            <a:ext cx="10058400" cy="115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MeasureSpec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的计算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measurespec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463040"/>
            <a:ext cx="8761095" cy="23723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4990" y="4259580"/>
            <a:ext cx="99796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子View的MeasureSpec值是根据子View的布局参数（LayoutParams）和父容器的MeasureSpec值计算得来的，具体计算逻辑封装在getChildMeasureSpec()里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measurespec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915" y="756920"/>
            <a:ext cx="9124315" cy="4993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的绘制流程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traversal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2012950"/>
            <a:ext cx="11012805" cy="2667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如何测量的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requestlayou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0" y="1111250"/>
            <a:ext cx="10695940" cy="4579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最开始的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MeasureSpec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N8_$~4XQ~A[B)VN}I%_@3Q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184910"/>
            <a:ext cx="8075295" cy="5091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54768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 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手写流式布局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2563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Activity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的视图结构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的层级结构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 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中的坐标系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732495" y="3556386"/>
            <a:ext cx="1605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流式布局大实战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基础知识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74435" y="282956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101854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MeasureSpec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是什么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系统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的绘制流程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系统是如何测量的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176620" y="3556386"/>
            <a:ext cx="199263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系统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view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的绘制原理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77837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是如何呈现视图给用户？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854710" y="1533525"/>
            <a:ext cx="5987415" cy="428752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57200" lvl="0" indent="-45720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Activity呈现过程</a:t>
            </a:r>
            <a:endParaRPr lang="zh-CN" altLang="en-US" sz="22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382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用户启动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382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AMS验证合法性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382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performLaunchActivity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382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setContentView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382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handleResumeActivity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382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makeVisible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382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en-US" altLang="zh-CN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WindowMangerGlobe.addView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382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performTraversals</a:t>
            </a:r>
            <a:r>
              <a:rPr lang="en-US" altLang="zh-CN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绘制流程</a:t>
            </a:r>
            <a:r>
              <a:rPr lang="en-US" altLang="zh-CN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en-US" altLang="zh-CN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854741" y="1158662"/>
            <a:ext cx="7237076" cy="6004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  </a:t>
            </a:r>
            <a:r>
              <a:rPr lang="zh-CN" altLang="en-US" sz="2000" dirty="0">
                <a:solidFill>
                  <a:srgbClr val="0070C0"/>
                </a:solidFill>
              </a:rPr>
              <a:t>自定义</a:t>
            </a:r>
            <a:r>
              <a:rPr lang="en-US" altLang="zh-CN" sz="2000" dirty="0">
                <a:solidFill>
                  <a:srgbClr val="0070C0"/>
                </a:solidFill>
              </a:rPr>
              <a:t>View</a:t>
            </a:r>
            <a:r>
              <a:rPr lang="zh-CN" altLang="en-US" sz="2000" dirty="0">
                <a:solidFill>
                  <a:srgbClr val="0070C0"/>
                </a:solidFill>
              </a:rPr>
              <a:t>的知识体系有哪些？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46375" y="1872966"/>
          <a:ext cx="8332470" cy="2018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6695"/>
                <a:gridCol w="4295625"/>
              </a:tblGrid>
              <a:tr h="377611">
                <a:tc>
                  <a:txBody>
                    <a:bodyPr/>
                    <a:lstStyle/>
                    <a:p>
                      <a:r>
                        <a:rPr lang="zh-CN" altLang="en-US" dirty="0"/>
                        <a:t>知识点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面试体系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6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Android</a:t>
                      </a:r>
                      <a:r>
                        <a:rPr lang="zh-CN" altLang="en-US" sz="1800" dirty="0"/>
                        <a:t>的坐标系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dirty="0"/>
                        <a:t>Android</a:t>
                      </a:r>
                      <a:r>
                        <a:rPr lang="zh-CN" altLang="en-US" dirty="0"/>
                        <a:t>自定义</a:t>
                      </a:r>
                      <a:r>
                        <a:rPr lang="en-US" altLang="zh-CN" dirty="0"/>
                        <a:t>View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0819">
                <a:tc>
                  <a:txBody>
                    <a:bodyPr/>
                    <a:lstStyle/>
                    <a:p>
                      <a:r>
                        <a:rPr lang="en-US" altLang="zh-CN" dirty="0"/>
                        <a:t>View</a:t>
                      </a:r>
                      <a:r>
                        <a:rPr lang="zh-CN" altLang="en-US" dirty="0"/>
                        <a:t>的绘制原理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943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ViewGroup</a:t>
                      </a:r>
                      <a:r>
                        <a:rPr lang="zh-CN" altLang="en-US" sz="1800" dirty="0"/>
                        <a:t>如何测量和布局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4255" y="2243730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974" y="224073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16103" y="222924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a39fa43d07b3e35dfa9228bf7b0a9657\insertfi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1350" y="190500"/>
            <a:ext cx="102870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bliqueBottomRight">
                <a:rot lat="600000" lon="21480000" rev="0"/>
              </a:camera>
              <a:lightRig rig="flat" dir="t">
                <a:rot lat="0" lon="0" rev="1200000"/>
              </a:lightRig>
            </a:scene3d>
            <a:sp3d extrusionH="1270000" contourW="25400" prstMaterial="matte">
              <a:extrusionClr>
                <a:srgbClr val="A06900"/>
              </a:extrusionClr>
              <a:contourClr>
                <a:schemeClr val="tx1"/>
              </a:contourClr>
            </a:sp3d>
          </a:bodyPr>
          <a:p>
            <a:pPr algn="ctr"/>
            <a:r>
              <a:rPr lang="zh-CN" altLang="en-US" sz="72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50800" algn="l" rotWithShape="0">
                    <a:schemeClr val="tx1">
                      <a:alpha val="100000"/>
                    </a:schemeClr>
                  </a:outerShdw>
                </a:effectLst>
                <a:latin typeface="汉仪黑荔枝体简" charset="0"/>
                <a:ea typeface="汉仪黑荔枝体简" charset="0"/>
              </a:rPr>
              <a:t>一道阿里</a:t>
            </a:r>
            <a:r>
              <a:rPr lang="en-US" altLang="zh-CN" sz="72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50800" algn="l" rotWithShape="0">
                    <a:schemeClr val="tx1">
                      <a:alpha val="100000"/>
                    </a:schemeClr>
                  </a:outerShdw>
                </a:effectLst>
                <a:latin typeface="汉仪黑荔枝体简" charset="0"/>
                <a:ea typeface="汉仪黑荔枝体简" charset="0"/>
              </a:rPr>
              <a:t>P7</a:t>
            </a:r>
            <a:r>
              <a:rPr lang="zh-CN" altLang="en-US" sz="72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50800" algn="l" rotWithShape="0">
                    <a:schemeClr val="tx1">
                      <a:alpha val="100000"/>
                    </a:schemeClr>
                  </a:outerShdw>
                </a:effectLst>
                <a:latin typeface="汉仪黑荔枝体简" charset="0"/>
                <a:ea typeface="汉仪黑荔枝体简" charset="0"/>
              </a:rPr>
              <a:t>级别</a:t>
            </a:r>
            <a:r>
              <a:rPr lang="zh-CN" altLang="en-US" sz="7200" b="1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50800" algn="l" rotWithShape="0">
                    <a:schemeClr val="tx1">
                      <a:alpha val="100000"/>
                    </a:schemeClr>
                  </a:outerShdw>
                </a:effectLst>
                <a:latin typeface="汉仪黑荔枝体简" charset="0"/>
                <a:ea typeface="汉仪黑荔枝体简" charset="0"/>
              </a:rPr>
              <a:t>的面试题</a:t>
            </a:r>
            <a:endParaRPr lang="zh-CN" altLang="en-US" sz="7200" b="1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dist="50800" algn="l" rotWithShape="0">
                  <a:schemeClr val="tx1">
                    <a:alpha val="100000"/>
                  </a:schemeClr>
                </a:outerShdw>
              </a:effectLst>
              <a:latin typeface="汉仪黑荔枝体简" charset="0"/>
              <a:ea typeface="汉仪黑荔枝体简" charset="0"/>
            </a:endParaRPr>
          </a:p>
        </p:txBody>
      </p:sp>
      <p:sp>
        <p:nvSpPr>
          <p:cNvPr id="27" name="Title 6"/>
          <p:cNvSpPr txBox="1"/>
          <p:nvPr>
            <p:custDataLst>
              <p:tags r:id="rId2"/>
            </p:custDataLst>
          </p:nvPr>
        </p:nvSpPr>
        <p:spPr>
          <a:xfrm>
            <a:off x="2389505" y="2617470"/>
            <a:ext cx="7413625" cy="162242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just" fontAlgn="auto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i="1" u="none" strike="noStrike" spc="10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Activity是如何把View视图呈现给用户的</a:t>
            </a:r>
            <a:r>
              <a:rPr altLang="zh-CN" sz="3600" b="1" i="1" u="none" strike="noStrike" spc="10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?</a:t>
            </a:r>
            <a:endParaRPr altLang="zh-CN" sz="3600" b="1" i="1" u="none" strike="noStrike" spc="100" baseline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流式布局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{~M(V~X($210RKIEG`HBNG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790" y="1301115"/>
            <a:ext cx="2905125" cy="4705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3696335"/>
            <a:ext cx="6343650" cy="2152650"/>
          </a:xfrm>
          <a:prstGeom prst="rect">
            <a:avLst/>
          </a:prstGeom>
        </p:spPr>
      </p:pic>
      <p:sp>
        <p:nvSpPr>
          <p:cNvPr id="13" name="Title 6"/>
          <p:cNvSpPr txBox="1"/>
          <p:nvPr>
            <p:custDataLst>
              <p:tags r:id="rId4"/>
            </p:custDataLst>
          </p:nvPr>
        </p:nvSpPr>
        <p:spPr>
          <a:xfrm>
            <a:off x="659765" y="1301115"/>
            <a:ext cx="5807075" cy="144970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just" fontAlgn="auto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altLang="zh-CN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</a:t>
            </a:r>
            <a:r>
              <a:rPr lang="zh-CN" altLang="en-US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low</a:t>
            </a:r>
            <a:r>
              <a:rPr altLang="zh-CN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</a:t>
            </a:r>
            <a:r>
              <a:rPr lang="zh-CN" altLang="en-US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ayout， 流式布局， 这个概念在移动端或者前端开发中很常见，特别是在多标签的展示中， 往往起到了关键的作用。然而Android 官方， 并没有为开发者提供这样一个布局</a:t>
            </a:r>
            <a:endParaRPr lang="zh-CN" altLang="en-US" sz="1600" spc="1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自定义布局实现过程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6`PV`4KIB4PF6]2F)LJS}P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" y="1292860"/>
            <a:ext cx="7486650" cy="316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自定义布局实现过程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$I50L}]PZR){PZH78XII]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275" y="1111250"/>
            <a:ext cx="7058025" cy="6562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1915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 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手写流式布局大实战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225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Activity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的视图结构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的层级结构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 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中的坐标系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732495" y="3556386"/>
            <a:ext cx="1605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流式布局大实战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基础知识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40005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系统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的绘制流程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176620" y="3556386"/>
            <a:ext cx="199263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系统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view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的绘制原理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的视图结构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itle 6"/>
          <p:cNvSpPr txBox="1"/>
          <p:nvPr>
            <p:custDataLst>
              <p:tags r:id="rId2"/>
            </p:custDataLst>
          </p:nvPr>
        </p:nvSpPr>
        <p:spPr>
          <a:xfrm>
            <a:off x="429895" y="1204595"/>
            <a:ext cx="6218555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打开方式AS→tools→Layout Inspector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 descr="view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1677035"/>
            <a:ext cx="8256270" cy="4618990"/>
          </a:xfrm>
          <a:prstGeom prst="rect">
            <a:avLst/>
          </a:prstGeom>
        </p:spPr>
      </p:pic>
      <p:pic>
        <p:nvPicPr>
          <p:cNvPr id="16" name="图片 15" descr="activit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070" y="1060450"/>
            <a:ext cx="3296920" cy="510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3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29fd0326-e346-4c99-981a-8b654bcc7202}"/>
  <p:tag name="KSO_WM_UNIT_TEXTBOXSTYLE_INDEX" val="13"/>
  <p:tag name="KSO_WM_UNIT_TEXTBOXSTYLE_TYPE" val="OneParaText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KSO_WM_DOC_GUID" val="{ebae741e-f6be-4508-b345-b70f422bb642}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4e0ab9d0-5eff-47a4-9e9a-a00edec0e670}"/>
  <p:tag name="KSO_WM_UNIT_TEXTBOXSTYLE_INDEX" val="11"/>
  <p:tag name="KSO_WM_UNIT_TEXTBOXSTYLE_TYPE" val="OneParaText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4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9172adaf-a7b5-4d42-a768-a5a2f934d3cf}"/>
  <p:tag name="KSO_WM_UNIT_TEXTBOXSTYLE_INDEX" val="15"/>
  <p:tag name="KSO_WM_UNIT_TEXTBOXSTYLE_TYPE" val="MultPara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2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b1f40d68-f7f9-4503-b7a8-f338ad747753}"/>
  <p:tag name="KSO_WM_UNIT_TEXTBOXSTYLE_INDEX" val="13"/>
  <p:tag name="KSO_WM_UNIT_TEXTBOXSTYLE_TYPE" val="MultOutline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3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595a0f39-a73d-4f8e-8e74-6e9f3b807f41}"/>
  <p:tag name="KSO_WM_UNIT_TEXTBOXSTYLE_INDEX" val="13"/>
  <p:tag name="KSO_WM_UNIT_TEXTBOXSTYLE_TYPE" val="OneParaText"/>
</p:tagLst>
</file>

<file path=ppt/tags/tag80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2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4003f288-ae6f-4de6-8356-abd5144d70bd}"/>
  <p:tag name="KSO_WM_UNIT_TEXTBOXSTYLE_INDEX" val="11"/>
  <p:tag name="KSO_WM_UNIT_TEXTBOXSTYLE_TYPE" val="MultOutline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2823</Words>
  <Application>WPS 演示</Application>
  <PresentationFormat>宽屏</PresentationFormat>
  <Paragraphs>308</Paragraphs>
  <Slides>31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52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Impact</vt:lpstr>
      <vt:lpstr>Arial Unicode MS</vt:lpstr>
      <vt:lpstr>Roboto condensed</vt:lpstr>
      <vt:lpstr>Segoe Print</vt:lpstr>
      <vt:lpstr>等线 Light</vt:lpstr>
      <vt:lpstr>Wingdings</vt:lpstr>
      <vt:lpstr>WPS-Bullets</vt:lpstr>
      <vt:lpstr>Segoe UI</vt:lpstr>
      <vt:lpstr>汉仪细秀体简 L</vt:lpstr>
      <vt:lpstr>汉仪黑荔枝体简</vt:lpstr>
      <vt:lpstr>黑体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fan_0</cp:lastModifiedBy>
  <cp:revision>5149</cp:revision>
  <dcterms:created xsi:type="dcterms:W3CDTF">2016-08-30T15:34:00Z</dcterms:created>
  <dcterms:modified xsi:type="dcterms:W3CDTF">2019-08-09T15:15:43Z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2052-11.1.0.8919</vt:lpwstr>
  </property>
</Properties>
</file>